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71" r:id="rId10"/>
    <p:sldId id="269" r:id="rId11"/>
    <p:sldId id="270" r:id="rId12"/>
    <p:sldId id="272" r:id="rId13"/>
  </p:sldIdLst>
  <p:sldSz cx="12188825" cy="68580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864" userDrawn="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ABFCF23-3B69-468F-B69F-88F6DE6A72F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howGuides="1">
      <p:cViewPr varScale="1">
        <p:scale>
          <a:sx n="84" d="100"/>
          <a:sy n="84" d="100"/>
        </p:scale>
        <p:origin x="180" y="78"/>
      </p:cViewPr>
      <p:guideLst>
        <p:guide orient="horz" pos="2160"/>
        <p:guide orient="horz" pos="1008"/>
        <p:guide orient="horz" pos="3888"/>
        <p:guide orient="horz" pos="864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286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3D1EB94-C596-460A-A01F-EAFE31419659}" type="datetime1">
              <a:rPr lang="nl-NL" smtClean="0"/>
              <a:t>4-9-2019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D6E14FE-23D0-4BD6-91D7-5D86BF347CBB}" type="datetime1">
              <a:rPr lang="nl-NL" smtClean="0"/>
              <a:pPr/>
              <a:t>4-9-2019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D525CCD-01E8-45C0-9403-7630E9A7480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41221E5-7225-48EB-A4EE-420E7BFCF705}" type="slidenum">
              <a:rPr lang="nl-NL" smtClean="0"/>
              <a:pPr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957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 bwMode="ltGray"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>
              <a:defRPr sz="5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nl-NL" noProof="0"/>
              <a:t>Klikken om de ondertitelstijl van het model te bewerken</a:t>
            </a:r>
            <a:endParaRPr lang="nl-NL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9C0B2D1-F0B1-4DEE-91EC-0002BF6E2E1C}" type="datetime1">
              <a:rPr lang="nl-NL" smtClean="0"/>
              <a:pPr/>
              <a:t>4-9-2019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  <p:pic>
        <p:nvPicPr>
          <p:cNvPr id="55" name="Afbeelding 2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Rechthoek 35"/>
          <p:cNvSpPr/>
          <p:nvPr userDrawn="1"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01147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BA407E7-A31D-45BF-8451-FB8EE6AC8239}" type="datetime1">
              <a:rPr lang="nl-NL" smtClean="0"/>
              <a:pPr/>
              <a:t>4-9-2019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3496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>
            <a:lvl5pPr>
              <a:defRPr/>
            </a:lvl5pPr>
          </a:lstStyle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83F00B0-8CF9-4781-A46C-BCD0949E1641}" type="datetime1">
              <a:rPr lang="nl-NL" smtClean="0"/>
              <a:pPr/>
              <a:t>4-9-2019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nl-NL" noProof="0" smtClean="0"/>
              <a:t>‹nr.›</a:t>
            </a:fld>
            <a:endParaRPr lang="nl-NL" noProof="0" dirty="0"/>
          </a:p>
        </p:txBody>
      </p:sp>
      <p:sp>
        <p:nvSpPr>
          <p:cNvPr id="8" name="Rechthoek 7"/>
          <p:cNvSpPr/>
          <p:nvPr userDrawn="1"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84863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5FF665-C39C-49F3-BE7F-A1762E1DE02D}" type="datetime1">
              <a:rPr lang="nl-NL" smtClean="0"/>
              <a:pPr/>
              <a:t>4-9-2019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53219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19454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919454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9D5F0EC-51C6-4703-AA3B-8E24B85789B2}" type="datetime1">
              <a:rPr lang="nl-NL" smtClean="0"/>
              <a:pPr/>
              <a:t>4-9-2019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  <p:pic>
        <p:nvPicPr>
          <p:cNvPr id="7" name="Afbeelding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hthoek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12873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1935496" y="1600200"/>
            <a:ext cx="4572000" cy="4572000"/>
          </a:xfrm>
        </p:spPr>
        <p:txBody>
          <a:bodyPr rtlCol="0"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6824328" y="1600200"/>
            <a:ext cx="4572000" cy="4572000"/>
          </a:xfrm>
        </p:spPr>
        <p:txBody>
          <a:bodyPr rtlCol="0"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BB99986-9FAE-4E46-BF66-2B27572A39BB}" type="datetime1">
              <a:rPr lang="nl-NL" smtClean="0"/>
              <a:pPr/>
              <a:t>4-9-2019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05384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</p:spPr>
        <p:txBody>
          <a:bodyPr rtlCol="0"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936615" y="1499616"/>
            <a:ext cx="4572000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1936615" y="2514706"/>
            <a:ext cx="4572000" cy="3657493"/>
          </a:xfrm>
        </p:spPr>
        <p:txBody>
          <a:bodyPr rtlCol="0"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824328" y="1499616"/>
            <a:ext cx="4572000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6824328" y="2514600"/>
            <a:ext cx="4572000" cy="3655568"/>
          </a:xfrm>
        </p:spPr>
        <p:txBody>
          <a:bodyPr rtlCol="0"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D2634-F8F5-4FF2-A669-95E14763B8D9}" type="datetime1">
              <a:rPr lang="nl-NL" smtClean="0"/>
              <a:pPr/>
              <a:t>4-9-2019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84896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5DD1ADC-55B6-41AE-A822-E4B205AB4531}" type="datetime1">
              <a:rPr lang="nl-NL" smtClean="0"/>
              <a:pPr/>
              <a:t>4-9-2019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08792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5180250" y="6356351"/>
            <a:ext cx="1218883" cy="365125"/>
          </a:xfrm>
        </p:spPr>
        <p:txBody>
          <a:bodyPr rtlCol="0"/>
          <a:lstStyle>
            <a:lvl1pPr>
              <a:defRPr/>
            </a:lvl1pPr>
          </a:lstStyle>
          <a:p>
            <a:fld id="{976A1DFA-5B98-492A-8C74-B938D3DD1A76}" type="datetime1">
              <a:rPr lang="nl-NL" smtClean="0"/>
              <a:pPr/>
              <a:t>4-9-2019</a:t>
            </a:fld>
            <a:endParaRPr lang="nl-NL" dirty="0"/>
          </a:p>
        </p:txBody>
      </p:sp>
      <p:sp>
        <p:nvSpPr>
          <p:cNvPr id="6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6595933" y="6356351"/>
            <a:ext cx="3974065" cy="365125"/>
          </a:xfrm>
        </p:spPr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7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10766796" y="6356351"/>
            <a:ext cx="609441" cy="365125"/>
          </a:xfrm>
        </p:spPr>
        <p:txBody>
          <a:bodyPr rtlCol="0"/>
          <a:lstStyle/>
          <a:p>
            <a:pPr rtl="0"/>
            <a:fld id="{7DC1BBB0-96F0-4077-A278-0F3FB5C104D3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97328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6764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2133600"/>
            <a:ext cx="3293422" cy="40386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90691E7-E241-4404-9DE3-EDFB87C601D6}" type="datetime1">
              <a:rPr lang="nl-NL" smtClean="0"/>
              <a:pPr/>
              <a:t>4-9-2019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  <p:sp>
        <p:nvSpPr>
          <p:cNvPr id="9" name="Rechthoek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47639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677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afbeelding 2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074240" y="2133600"/>
            <a:ext cx="3293422" cy="40386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931D6B4-8599-4FEF-A0DD-9DD6BA40F714}" type="datetime1">
              <a:rPr lang="nl-NL" smtClean="0"/>
              <a:pPr/>
              <a:t>4-9-2019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nl-NL" noProof="0" smtClean="0"/>
              <a:t>‹nr.›</a:t>
            </a:fld>
            <a:endParaRPr lang="nl-NL" noProof="0" dirty="0"/>
          </a:p>
        </p:txBody>
      </p:sp>
      <p:sp>
        <p:nvSpPr>
          <p:cNvPr id="9" name="Rechthoek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25645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nl-NL" noProof="0" dirty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903413" y="1600200"/>
            <a:ext cx="9472824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2C729C2C-B128-4723-853B-D25260F75FEE}" type="datetime1">
              <a:rPr lang="nl-NL" smtClean="0"/>
              <a:pPr/>
              <a:t>4-9-2019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  <p:sp>
        <p:nvSpPr>
          <p:cNvPr id="9" name="Rechthoek 8"/>
          <p:cNvSpPr/>
          <p:nvPr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nl-NL" noProof="0" dirty="0"/>
          </a:p>
        </p:txBody>
      </p:sp>
      <p:pic>
        <p:nvPicPr>
          <p:cNvPr id="46" name="Afbeelding 2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151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39" userDrawn="1">
          <p15:clr>
            <a:srgbClr val="F26B43"/>
          </p15:clr>
        </p15:guide>
        <p15:guide id="2" pos="1199" userDrawn="1">
          <p15:clr>
            <a:srgbClr val="F26B43"/>
          </p15:clr>
        </p15:guide>
        <p15:guide id="3" pos="71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thuisarts.nl/blaasontsteking/ik-heb-blaa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uisarts.nl/" TargetMode="External"/><Relationship Id="rId2" Type="http://schemas.openxmlformats.org/officeDocument/2006/relationships/hyperlink" Target="https://www.nhg.org/nhg-standaarde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ezondheidsplein.nl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/>
              <a:t>Inleiding medische kennis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nl-NL" dirty="0"/>
              <a:t>Gezondheid en ziekte  2019</a:t>
            </a:r>
          </a:p>
        </p:txBody>
      </p:sp>
    </p:spTree>
    <p:extLst>
      <p:ext uri="{BB962C8B-B14F-4D97-AF65-F5344CB8AC3E}">
        <p14:creationId xmlns:p14="http://schemas.microsoft.com/office/powerpoint/2010/main" val="66759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648728-7D3B-4B3B-8F78-1609FA52D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medisch model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F56D8C-86F8-434C-A177-915F20D66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Artsen werken en denken volgens een bepaald systeem (medisch model)</a:t>
            </a:r>
          </a:p>
          <a:p>
            <a:r>
              <a:rPr lang="nl-NL" dirty="0"/>
              <a:t>Anamnese</a:t>
            </a:r>
          </a:p>
          <a:p>
            <a:r>
              <a:rPr lang="nl-NL" dirty="0"/>
              <a:t>Lichamelijk onderzoek (kijken, luisteren, voelen, bekloppen)</a:t>
            </a:r>
          </a:p>
          <a:p>
            <a:r>
              <a:rPr lang="nl-NL" dirty="0"/>
              <a:t>Aanvullend onderzoek (bloed, urine, ECG, röntgenfoto)</a:t>
            </a:r>
          </a:p>
          <a:p>
            <a:r>
              <a:rPr lang="nl-NL" dirty="0"/>
              <a:t>Plan…afwachten of behandeling?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9909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380DC2-B5B4-4467-9DCD-074AD0E2C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Voorlichting en adviezen geven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AB0F780-6CC0-4ADD-A3D7-8C67B24A5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Verbale communicatie</a:t>
            </a:r>
          </a:p>
          <a:p>
            <a:r>
              <a:rPr lang="nl-NL" dirty="0"/>
              <a:t>Non-verbale communicatie</a:t>
            </a:r>
          </a:p>
          <a:p>
            <a:pPr lvl="1"/>
            <a:r>
              <a:rPr lang="nl-NL" dirty="0"/>
              <a:t>persoonlijke verzorging, </a:t>
            </a:r>
          </a:p>
          <a:p>
            <a:pPr lvl="1"/>
            <a:r>
              <a:rPr lang="nl-NL" dirty="0"/>
              <a:t>gezichtsuitdrukking, </a:t>
            </a:r>
          </a:p>
          <a:p>
            <a:pPr lvl="1"/>
            <a:r>
              <a:rPr lang="nl-NL" dirty="0"/>
              <a:t>oogcontact, </a:t>
            </a:r>
          </a:p>
          <a:p>
            <a:pPr lvl="1"/>
            <a:r>
              <a:rPr lang="nl-NL" dirty="0"/>
              <a:t>intonatie</a:t>
            </a:r>
          </a:p>
          <a:p>
            <a:pPr lvl="1"/>
            <a:r>
              <a:rPr lang="nl-NL" dirty="0"/>
              <a:t>lichaamshouding</a:t>
            </a:r>
          </a:p>
          <a:p>
            <a:r>
              <a:rPr lang="nl-NL" dirty="0"/>
              <a:t>Informatie verstreken</a:t>
            </a:r>
          </a:p>
          <a:p>
            <a:pPr lvl="1"/>
            <a:r>
              <a:rPr lang="nl-NL" dirty="0"/>
              <a:t>bestaande folders</a:t>
            </a:r>
          </a:p>
          <a:p>
            <a:pPr lvl="1"/>
            <a:r>
              <a:rPr lang="nl-NL" dirty="0"/>
              <a:t>www.thuisarts.nl</a:t>
            </a:r>
          </a:p>
          <a:p>
            <a:endParaRPr lang="nl-NL" dirty="0"/>
          </a:p>
          <a:p>
            <a:pPr marL="365760" lvl="1" indent="0">
              <a:buNone/>
            </a:pPr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9535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20E442-CAE2-4558-8A2E-6174C7983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964" y="478744"/>
            <a:ext cx="9472824" cy="1084981"/>
          </a:xfrm>
        </p:spPr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sz="3100" dirty="0"/>
              <a:t>Opdracht; zoek een </a:t>
            </a:r>
            <a:r>
              <a:rPr lang="nl-NL" sz="3100" dirty="0" err="1"/>
              <a:t>patiëntenfolder</a:t>
            </a:r>
            <a:r>
              <a:rPr lang="nl-NL" sz="3100" dirty="0"/>
              <a:t> op.</a:t>
            </a:r>
            <a:br>
              <a:rPr lang="nl-NL" sz="3100" dirty="0"/>
            </a:br>
            <a:r>
              <a:rPr lang="nl-NL" sz="3100" dirty="0"/>
              <a:t>betreft een vrouw met een blaasontsteking</a:t>
            </a:r>
            <a:br>
              <a:rPr lang="nl-NL" sz="3100" dirty="0"/>
            </a:br>
            <a:endParaRPr lang="nl-NL" sz="31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46B40DB-4E41-48E9-B351-309067451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Ga naar www.thuisarts.nl</a:t>
            </a:r>
          </a:p>
          <a:p>
            <a:endParaRPr lang="nl-NL" dirty="0">
              <a:hlinkClick r:id="rId2"/>
            </a:endParaRPr>
          </a:p>
          <a:p>
            <a:r>
              <a:rPr lang="nl-NL" dirty="0">
                <a:hlinkClick r:id="rId2"/>
              </a:rPr>
              <a:t>https://www.thuisarts.nl/blaasontsteking/ik-heb-blaas</a:t>
            </a:r>
            <a:r>
              <a:rPr lang="nl-NL" dirty="0"/>
              <a:t> ontsteking-vrouw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5DB0474-0550-4F5C-B544-D74F680EA6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2404" y="3616691"/>
            <a:ext cx="3535214" cy="257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047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F8DB79-4CA7-4341-9F44-7E96E7950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waarde van gezondheid en ziekte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A44E866-22B5-4682-B7F8-25A44603D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pPr marL="0" indent="0">
              <a:buNone/>
            </a:pPr>
            <a:r>
              <a:rPr lang="nl-NL" dirty="0"/>
              <a:t>Belang goede gezondheid</a:t>
            </a:r>
          </a:p>
          <a:p>
            <a:r>
              <a:rPr lang="nl-NL" dirty="0"/>
              <a:t>ziekte bij jezelf of bij een ander</a:t>
            </a:r>
          </a:p>
          <a:p>
            <a:r>
              <a:rPr lang="nl-NL" dirty="0"/>
              <a:t>als kind hoor je wat je moet doen om gezond te blijven</a:t>
            </a:r>
          </a:p>
          <a:p>
            <a:r>
              <a:rPr lang="nl-NL" dirty="0"/>
              <a:t>tijdschriften, boeken televisie en internet</a:t>
            </a:r>
          </a:p>
          <a:p>
            <a:endParaRPr lang="nl-NL" dirty="0"/>
          </a:p>
          <a:p>
            <a:r>
              <a:rPr lang="nl-NL" dirty="0"/>
              <a:t>betrouwbaarheid medische informatie? </a:t>
            </a:r>
          </a:p>
          <a:p>
            <a:r>
              <a:rPr lang="nl-NL" dirty="0"/>
              <a:t>iedereen zegt wat anders!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1474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FF8800-FEAC-47C7-85C1-502142B55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(on)betrouwbaarheid van informatie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6833B3-C79A-49DF-A2ED-A29C7C6EC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nl-NL" dirty="0"/>
          </a:p>
          <a:p>
            <a:r>
              <a:rPr lang="nl-NL" dirty="0"/>
              <a:t>Niet alles wat je hoort is waar</a:t>
            </a:r>
          </a:p>
          <a:p>
            <a:pPr lvl="1"/>
            <a:r>
              <a:rPr lang="nl-NL" dirty="0"/>
              <a:t>reclame; </a:t>
            </a:r>
          </a:p>
          <a:p>
            <a:pPr lvl="1"/>
            <a:r>
              <a:rPr lang="nl-NL" dirty="0"/>
              <a:t>farmaceutische  industrie</a:t>
            </a:r>
          </a:p>
          <a:p>
            <a:pPr lvl="1"/>
            <a:endParaRPr lang="nl-NL" dirty="0"/>
          </a:p>
          <a:p>
            <a:r>
              <a:rPr lang="nl-NL" dirty="0"/>
              <a:t>Betrouwbare informatie</a:t>
            </a:r>
          </a:p>
          <a:p>
            <a:pPr lvl="1"/>
            <a:r>
              <a:rPr lang="nl-NL" dirty="0"/>
              <a:t>Nederlands Huisartsengenootschap (NHG)</a:t>
            </a:r>
          </a:p>
          <a:p>
            <a:pPr lvl="1"/>
            <a:r>
              <a:rPr lang="nl-NL" dirty="0" err="1"/>
              <a:t>Evidence</a:t>
            </a:r>
            <a:r>
              <a:rPr lang="nl-NL" dirty="0"/>
              <a:t> </a:t>
            </a:r>
            <a:r>
              <a:rPr lang="nl-NL" dirty="0" err="1"/>
              <a:t>based</a:t>
            </a:r>
            <a:r>
              <a:rPr lang="nl-NL" dirty="0"/>
              <a:t> </a:t>
            </a:r>
            <a:r>
              <a:rPr lang="nl-NL" dirty="0" err="1"/>
              <a:t>medicine</a:t>
            </a:r>
            <a:r>
              <a:rPr lang="nl-NL" dirty="0"/>
              <a:t> (EMB) (geneeskunde gebaseerd op bewijs)</a:t>
            </a:r>
          </a:p>
          <a:p>
            <a:pPr lvl="1"/>
            <a:r>
              <a:rPr lang="nl-NL" dirty="0">
                <a:hlinkClick r:id="rId2"/>
              </a:rPr>
              <a:t>https://www.nhg.org/nhg-standaarden</a:t>
            </a:r>
            <a:endParaRPr lang="nl-NL" dirty="0"/>
          </a:p>
          <a:p>
            <a:pPr lvl="1"/>
            <a:r>
              <a:rPr lang="nl-NL" dirty="0">
                <a:hlinkClick r:id="rId3"/>
              </a:rPr>
              <a:t>www.thuisarts.nl</a:t>
            </a:r>
            <a:endParaRPr lang="nl-NL" dirty="0"/>
          </a:p>
          <a:p>
            <a:pPr lvl="1"/>
            <a:r>
              <a:rPr lang="nl-NL" dirty="0">
                <a:hlinkClick r:id="rId4"/>
              </a:rPr>
              <a:t>www.gezondheidsplein.nl</a:t>
            </a:r>
            <a:endParaRPr lang="nl-NL" dirty="0"/>
          </a:p>
          <a:p>
            <a:pPr lvl="1"/>
            <a:r>
              <a:rPr lang="nl-NL" dirty="0"/>
              <a:t>www.ziekenhuis.nl</a:t>
            </a:r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marL="36576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008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2A9C51-0C43-4767-ACA8-21E716EF4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verschil tussen kennis en inzicht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708A6B-780B-4EF9-9971-7C7ACF3DA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Kennis: weet hebben van</a:t>
            </a:r>
          </a:p>
          <a:p>
            <a:pPr lvl="1"/>
            <a:r>
              <a:rPr lang="nl-NL" dirty="0"/>
              <a:t>maar je moet het wel begrijpen</a:t>
            </a:r>
          </a:p>
          <a:p>
            <a:pPr lvl="1"/>
            <a:r>
              <a:rPr lang="nl-NL" dirty="0"/>
              <a:t>hulpmiddel om te kijken of het begrepen is: vertel het in eigen woorden</a:t>
            </a:r>
          </a:p>
          <a:p>
            <a:endParaRPr lang="nl-NL" dirty="0"/>
          </a:p>
          <a:p>
            <a:r>
              <a:rPr lang="nl-NL" dirty="0"/>
              <a:t>Inzicht</a:t>
            </a:r>
          </a:p>
          <a:p>
            <a:pPr lvl="1"/>
            <a:r>
              <a:rPr lang="nl-NL" dirty="0"/>
              <a:t>Weten, begrijpen en toepassen</a:t>
            </a:r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82563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217790-D58F-4772-BC98-5A116C67C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belang van communicatie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509F22-B128-4222-95E3-AC893F5F9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Overdracht medische kennis </a:t>
            </a:r>
          </a:p>
          <a:p>
            <a:pPr lvl="1"/>
            <a:r>
              <a:rPr lang="nl-NL" dirty="0"/>
              <a:t>behoefte aan is</a:t>
            </a:r>
          </a:p>
          <a:p>
            <a:pPr lvl="1"/>
            <a:r>
              <a:rPr lang="nl-NL" dirty="0"/>
              <a:t>empathie</a:t>
            </a:r>
          </a:p>
          <a:p>
            <a:pPr lvl="1"/>
            <a:r>
              <a:rPr lang="nl-NL" dirty="0"/>
              <a:t>vragen stellen en luisteren</a:t>
            </a:r>
          </a:p>
          <a:p>
            <a:pPr lvl="1"/>
            <a:r>
              <a:rPr lang="nl-NL" dirty="0"/>
              <a:t>afstemmen op de ander</a:t>
            </a:r>
          </a:p>
          <a:p>
            <a:pPr lvl="1"/>
            <a:r>
              <a:rPr lang="nl-NL" dirty="0"/>
              <a:t>goed kunnen formuleren en op de ander over kunnen brengen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032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19E878-1B0C-4C11-B112-756F53353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anamnese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E59D92-76BD-437C-B601-B4F08B30F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b="1" dirty="0"/>
              <a:t>Anamnese:</a:t>
            </a:r>
            <a:r>
              <a:rPr lang="nl-NL" dirty="0"/>
              <a:t> het gesprek tussen de hulpverlener en een patiënt</a:t>
            </a:r>
          </a:p>
          <a:p>
            <a:r>
              <a:rPr lang="nl-NL" dirty="0"/>
              <a:t>Hiermee begint </a:t>
            </a:r>
            <a:r>
              <a:rPr lang="nl-NL" b="1" dirty="0"/>
              <a:t>de intake</a:t>
            </a:r>
          </a:p>
          <a:p>
            <a:endParaRPr lang="nl-NL" b="1" dirty="0"/>
          </a:p>
          <a:p>
            <a:pPr marL="0" indent="0">
              <a:buNone/>
            </a:pPr>
            <a:r>
              <a:rPr lang="nl-NL" b="1" dirty="0"/>
              <a:t>Intake</a:t>
            </a:r>
          </a:p>
          <a:p>
            <a:r>
              <a:rPr lang="nl-NL" dirty="0"/>
              <a:t>ontvangst van de patiënt</a:t>
            </a:r>
          </a:p>
          <a:p>
            <a:r>
              <a:rPr lang="nl-NL" dirty="0"/>
              <a:t>patiëntgegevens</a:t>
            </a:r>
          </a:p>
          <a:p>
            <a:r>
              <a:rPr lang="nl-NL" dirty="0"/>
              <a:t>klacht of probleem</a:t>
            </a:r>
          </a:p>
          <a:p>
            <a:r>
              <a:rPr lang="nl-NL" dirty="0"/>
              <a:t>overige medische gegevens</a:t>
            </a:r>
          </a:p>
          <a:p>
            <a:r>
              <a:rPr lang="nl-NL" dirty="0"/>
              <a:t>hulpvraag</a:t>
            </a:r>
          </a:p>
        </p:txBody>
      </p:sp>
    </p:spTree>
    <p:extLst>
      <p:ext uri="{BB962C8B-B14F-4D97-AF65-F5344CB8AC3E}">
        <p14:creationId xmlns:p14="http://schemas.microsoft.com/office/powerpoint/2010/main" val="154844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F9E113-53D5-4715-9B9A-7B3D9DB55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beleid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C23A199-987F-4B79-BCD3-B12649919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b="1" dirty="0"/>
              <a:t>Beleid</a:t>
            </a:r>
            <a:r>
              <a:rPr lang="nl-NL" dirty="0"/>
              <a:t>: wat gaat er gebeuren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Mogelijkheden:</a:t>
            </a:r>
          </a:p>
          <a:p>
            <a:r>
              <a:rPr lang="nl-NL" dirty="0"/>
              <a:t>advies en voorlichting</a:t>
            </a:r>
          </a:p>
          <a:p>
            <a:r>
              <a:rPr lang="nl-NL" dirty="0"/>
              <a:t>(</a:t>
            </a:r>
            <a:r>
              <a:rPr lang="nl-NL" dirty="0" err="1"/>
              <a:t>herhalings</a:t>
            </a:r>
            <a:r>
              <a:rPr lang="nl-NL" dirty="0"/>
              <a:t>)recept</a:t>
            </a:r>
          </a:p>
          <a:p>
            <a:r>
              <a:rPr lang="nl-NL" dirty="0"/>
              <a:t>consult (afspraak regelen)</a:t>
            </a:r>
          </a:p>
          <a:p>
            <a:r>
              <a:rPr lang="nl-NL" dirty="0"/>
              <a:t>visite regelen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886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7F5B03-617D-4337-A8CE-3E290FC16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Intake in de huisartsenpraktijk; de rol van de praktijkassistente.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5D9A2DA-F474-421B-891D-BF9F85291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3413" y="1484784"/>
            <a:ext cx="9472824" cy="4572000"/>
          </a:xfrm>
        </p:spPr>
        <p:txBody>
          <a:bodyPr>
            <a:normAutofit/>
          </a:bodyPr>
          <a:lstStyle/>
          <a:p>
            <a:r>
              <a:rPr lang="nl-NL" dirty="0"/>
              <a:t>Intake: anamnese + beleid</a:t>
            </a:r>
          </a:p>
          <a:p>
            <a:pPr lvl="1"/>
            <a:r>
              <a:rPr lang="nl-NL" dirty="0"/>
              <a:t>Moet er iets gebeuren of kan het wachten?</a:t>
            </a:r>
          </a:p>
          <a:p>
            <a:pPr lvl="1"/>
            <a:r>
              <a:rPr lang="nl-NL" dirty="0"/>
              <a:t>Notitie maken elektronisch patiëntendossier</a:t>
            </a:r>
          </a:p>
          <a:p>
            <a:pPr marL="365760" lvl="1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i="1" dirty="0"/>
              <a:t>SOEP-notatie</a:t>
            </a:r>
            <a:endParaRPr lang="nl-NL" dirty="0"/>
          </a:p>
          <a:p>
            <a:pPr lvl="1"/>
            <a:r>
              <a:rPr lang="nl-NL" b="1" dirty="0"/>
              <a:t>S</a:t>
            </a:r>
            <a:r>
              <a:rPr lang="nl-NL" dirty="0"/>
              <a:t>ubjectief: welke klachten heeft de patiënt?</a:t>
            </a:r>
          </a:p>
          <a:p>
            <a:pPr lvl="1"/>
            <a:r>
              <a:rPr lang="nl-NL" b="1" dirty="0"/>
              <a:t>O</a:t>
            </a:r>
            <a:r>
              <a:rPr lang="nl-NL" dirty="0"/>
              <a:t>bjectief: wat is er bij onderzoek gevonden?</a:t>
            </a:r>
          </a:p>
          <a:p>
            <a:pPr lvl="1"/>
            <a:r>
              <a:rPr lang="nl-NL" b="1" dirty="0"/>
              <a:t>E</a:t>
            </a:r>
            <a:r>
              <a:rPr lang="nl-NL" dirty="0"/>
              <a:t>valuatie: klacht- of ziektediagnose en ICPC-code </a:t>
            </a:r>
          </a:p>
          <a:p>
            <a:pPr lvl="1"/>
            <a:r>
              <a:rPr lang="nl-NL" b="1" dirty="0"/>
              <a:t>P</a:t>
            </a:r>
            <a:r>
              <a:rPr lang="nl-NL" dirty="0"/>
              <a:t>lan: wat gaat er gebeuren (zoals advies, medicatie of verwijzing)?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999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8CC661-DC56-405E-8CB2-EB3CE3066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Zoekopdracht: blaasontsteking vrouw</a:t>
            </a:r>
            <a:br>
              <a:rPr lang="nl-NL" dirty="0"/>
            </a:br>
            <a:r>
              <a:rPr lang="nl-NL" dirty="0"/>
              <a:t>https://www.nhg.org/themas/publicaties/icpc-online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659E3576-B477-459F-BBA2-B267F7BD23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8028" y="2276872"/>
            <a:ext cx="6688495" cy="417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20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jabloon met medisch ontwer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459645_TF03460537" id="{79079ADC-2FA5-4E24-A54B-F3EB114866D0}" vid="{E5E2D4C5-000A-4F71-807D-D0D3B677A3CE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Dia’s met medisch ontwerp</Template>
  <TotalTime>78</TotalTime>
  <Words>392</Words>
  <Application>Microsoft Office PowerPoint</Application>
  <PresentationFormat>Aangepast</PresentationFormat>
  <Paragraphs>99</Paragraphs>
  <Slides>12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Calibri</vt:lpstr>
      <vt:lpstr>Euphemia</vt:lpstr>
      <vt:lpstr>Franklin Gothic Book</vt:lpstr>
      <vt:lpstr>Sjabloon met medisch ontwerp</vt:lpstr>
      <vt:lpstr>Inleiding medische kennis</vt:lpstr>
      <vt:lpstr>De waarde van gezondheid en ziekte</vt:lpstr>
      <vt:lpstr>De (on)betrouwbaarheid van informatie</vt:lpstr>
      <vt:lpstr>Het verschil tussen kennis en inzicht</vt:lpstr>
      <vt:lpstr>Het belang van communicatie</vt:lpstr>
      <vt:lpstr>De anamnese</vt:lpstr>
      <vt:lpstr>Het beleid</vt:lpstr>
      <vt:lpstr>Intake in de huisartsenpraktijk; de rol van de praktijkassistente.</vt:lpstr>
      <vt:lpstr>Zoekopdracht: blaasontsteking vrouw https://www.nhg.org/themas/publicaties/icpc-online</vt:lpstr>
      <vt:lpstr>Het medisch model</vt:lpstr>
      <vt:lpstr>Voorlichting en adviezen geven</vt:lpstr>
      <vt:lpstr>     Opdracht; zoek een patiëntenfolder op. betreft een vrouw met een blaasontsteking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Inleiding medische kennis</dc:title>
  <dc:creator>Bouke Cuperus</dc:creator>
  <cp:lastModifiedBy>Bouke Cuperus</cp:lastModifiedBy>
  <cp:revision>14</cp:revision>
  <dcterms:created xsi:type="dcterms:W3CDTF">2019-09-04T06:30:25Z</dcterms:created>
  <dcterms:modified xsi:type="dcterms:W3CDTF">2019-09-04T14:48:15Z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